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Politics in the Algorithmic 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Course: Global Politics 101</a:t>
            </a:r>
          </a:p>
          <a:p>
            <a:r>
              <a:t>Topic: The Algorithmic Social Contract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latin typeface="Arial"/>
              </a:defRPr>
            </a:pPr>
            <a:r>
              <a:t>The Algorithmic 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Aft>
                <a:spcPts val="1000"/>
              </a:spcAft>
              <a:defRPr sz="1600"/>
            </a:pPr>
            <a:r>
              <a:t>Definition: We live in an 'Algorithmic Age' where every digital interaction is broken down into Nodes (things) and Edges (attributes).</a:t>
            </a:r>
          </a:p>
          <a:p>
            <a:pPr>
              <a:spcAft>
                <a:spcPts val="1000"/>
              </a:spcAft>
              <a:defRPr sz="1600"/>
            </a:pPr>
            <a:r>
              <a:t>The Shift: Prior to 2010, the goal was to understand humans. Now, the priority is to predict future behavior.</a:t>
            </a:r>
          </a:p>
          <a:p>
            <a:pPr>
              <a:spcAft>
                <a:spcPts val="1000"/>
              </a:spcAft>
              <a:defRPr sz="1600"/>
            </a:pPr>
            <a:r>
              <a:t>Key Takeaway: Transition from surveillance for marketing to predictive modeling for behavioral replication.</a:t>
            </a:r>
          </a:p>
        </p:txBody>
      </p:sp>
      <p:pic>
        <p:nvPicPr>
          <p:cNvPr id="4" name="Picture 3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371600"/>
            <a:ext cx="41148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i="1">
                <a:solidFill>
                  <a:srgbClr val="0070C0"/>
                </a:solidFill>
              </a:defRPr>
            </a:pPr>
            <a:r>
              <a:t>"If you can be predicted, are you free?"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latin typeface="Arial"/>
              </a:defRPr>
            </a:pPr>
            <a:r>
              <a:t>The Logic of the Social Contract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Aft>
                <a:spcPts val="1000"/>
              </a:spcAft>
              <a:defRPr sz="1600"/>
            </a:pPr>
            <a:r>
              <a:t>Theory: Rational actors surrender freedom to a political authority for benefits.</a:t>
            </a:r>
          </a:p>
          <a:p>
            <a:pPr>
              <a:spcAft>
                <a:spcPts val="1000"/>
              </a:spcAft>
              <a:defRPr sz="1600"/>
            </a:pPr>
            <a:r>
              <a:t>Hobbes: We cede rights for protection (security).</a:t>
            </a:r>
          </a:p>
          <a:p>
            <a:pPr>
              <a:spcAft>
                <a:spcPts val="1000"/>
              </a:spcAft>
              <a:defRPr sz="1600"/>
            </a:pPr>
            <a:r>
              <a:t>Locke: We cede power to preserve rights (life, liberty).</a:t>
            </a:r>
          </a:p>
          <a:p>
            <a:pPr>
              <a:spcAft>
                <a:spcPts val="1000"/>
              </a:spcAft>
              <a:defRPr sz="1600"/>
            </a:pPr>
            <a:r>
              <a:t>Rousseau: We submit to the 'General Will' for meaning.</a:t>
            </a:r>
          </a:p>
        </p:txBody>
      </p:sp>
      <p:pic>
        <p:nvPicPr>
          <p:cNvPr id="4" name="Picture 3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371600"/>
            <a:ext cx="41148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i="1">
                <a:solidFill>
                  <a:srgbClr val="0070C0"/>
                </a:solidFill>
              </a:defRPr>
            </a:pPr>
            <a:r>
              <a:t>"What rights did you sign away today?"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latin typeface="Arial"/>
              </a:defRPr>
            </a:pPr>
            <a:r>
              <a:t>The Algorithmic Social Contract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Aft>
                <a:spcPts val="1000"/>
              </a:spcAft>
              <a:defRPr sz="1600"/>
            </a:pPr>
            <a:r>
              <a:t>The Problem: The internet offers infinite information ('Anxiety of Choice').</a:t>
            </a:r>
          </a:p>
          <a:p>
            <a:pPr>
              <a:spcAft>
                <a:spcPts val="1000"/>
              </a:spcAft>
              <a:defRPr sz="1600"/>
            </a:pPr>
            <a:r>
              <a:t>The Exchange: We cede curational autonomy to algorithms.</a:t>
            </a:r>
          </a:p>
          <a:p>
            <a:pPr>
              <a:spcAft>
                <a:spcPts val="1000"/>
              </a:spcAft>
              <a:defRPr sz="1600"/>
            </a:pPr>
            <a:r>
              <a:t>The Benefit: Curated comfort and reduced anxiety.</a:t>
            </a:r>
          </a:p>
          <a:p>
            <a:pPr>
              <a:spcAft>
                <a:spcPts val="1000"/>
              </a:spcAft>
              <a:defRPr sz="1600"/>
            </a:pPr>
            <a:r>
              <a:t>The Cost: Data extraction and consumer clustering.</a:t>
            </a:r>
          </a:p>
        </p:txBody>
      </p:sp>
      <p:pic>
        <p:nvPicPr>
          <p:cNvPr id="4" name="Picture 3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371600"/>
            <a:ext cx="41148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i="1">
                <a:solidFill>
                  <a:srgbClr val="0070C0"/>
                </a:solidFill>
              </a:defRPr>
            </a:pPr>
            <a:r>
              <a:t>"Is comfort worth the cost of your autonomy?"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latin typeface="Arial"/>
              </a:defRPr>
            </a:pPr>
            <a:r>
              <a:t>The Paradox of Expression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Aft>
                <a:spcPts val="1000"/>
              </a:spcAft>
              <a:defRPr sz="1600"/>
            </a:pPr>
            <a:r>
              <a:t>The Promise: The internet as a place for the 'authentic self.'</a:t>
            </a:r>
          </a:p>
          <a:p>
            <a:pPr>
              <a:spcAft>
                <a:spcPts val="1000"/>
              </a:spcAft>
              <a:defRPr sz="1600"/>
            </a:pPr>
            <a:r>
              <a:t>The Reality: Modifying our voice to be 'heard' by the code.</a:t>
            </a:r>
          </a:p>
          <a:p>
            <a:pPr>
              <a:spcAft>
                <a:spcPts val="1000"/>
              </a:spcAft>
              <a:defRPr sz="1600"/>
            </a:pPr>
            <a:r>
              <a:t>Reflection vs. Voice: Reflection is slow and hard to monetize. Voice is immediate and profitable.</a:t>
            </a:r>
          </a:p>
        </p:txBody>
      </p:sp>
      <p:pic>
        <p:nvPicPr>
          <p:cNvPr id="4" name="Picture 3" descr="slid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371600"/>
            <a:ext cx="41148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i="1">
                <a:solidFill>
                  <a:srgbClr val="0070C0"/>
                </a:solidFill>
              </a:defRPr>
            </a:pPr>
            <a:r>
              <a:t>"Are you sharing your life, or performing it?"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latin typeface="Arial"/>
              </a:defRPr>
            </a:pPr>
            <a:r>
              <a:t>The Economics of Engagement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Aft>
                <a:spcPts val="1000"/>
              </a:spcAft>
              <a:defRPr sz="1600"/>
            </a:pPr>
            <a:r>
              <a:t>Datafication: Human expression tokenized for AI training.</a:t>
            </a:r>
          </a:p>
          <a:p>
            <a:pPr>
              <a:spcAft>
                <a:spcPts val="1000"/>
              </a:spcAft>
              <a:defRPr sz="1600"/>
            </a:pPr>
            <a:r>
              <a:t>Supply &amp; Demand: Platforms need a constant supply of opinion.</a:t>
            </a:r>
          </a:p>
          <a:p>
            <a:pPr>
              <a:spcAft>
                <a:spcPts val="1000"/>
              </a:spcAft>
              <a:defRPr sz="1600"/>
            </a:pPr>
            <a:r>
              <a:t>Habitual Engagement: 'Voice' becomes a habit, not a thought.</a:t>
            </a:r>
          </a:p>
        </p:txBody>
      </p:sp>
      <p:pic>
        <p:nvPicPr>
          <p:cNvPr id="4" name="Picture 3" descr="sl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371600"/>
            <a:ext cx="41148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i="1">
                <a:solidFill>
                  <a:srgbClr val="0070C0"/>
                </a:solidFill>
              </a:defRPr>
            </a:pPr>
            <a:r>
              <a:t>"Who profits from your outrage?"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latin typeface="Arial"/>
              </a:defRPr>
            </a:pPr>
            <a:r>
              <a:t>The Outlier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Aft>
                <a:spcPts val="1000"/>
              </a:spcAft>
              <a:defRPr sz="1600"/>
            </a:pPr>
            <a:r>
              <a:t>Traditional Science: Accepted 'outliers' (parsimony).</a:t>
            </a:r>
          </a:p>
          <a:p>
            <a:pPr>
              <a:spcAft>
                <a:spcPts val="1000"/>
              </a:spcAft>
              <a:defRPr sz="1600"/>
            </a:pPr>
            <a:r>
              <a:t>AI Revolution: Uses billions of parameters to force the model to fit reality.</a:t>
            </a:r>
          </a:p>
          <a:p>
            <a:pPr>
              <a:spcAft>
                <a:spcPts val="1000"/>
              </a:spcAft>
              <a:defRPr sz="1600"/>
            </a:pPr>
            <a:r>
              <a:t>Goal: Prediction (what happens next) over Explanation (why).</a:t>
            </a:r>
          </a:p>
        </p:txBody>
      </p:sp>
      <p:pic>
        <p:nvPicPr>
          <p:cNvPr id="4" name="Picture 3" descr="slid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371600"/>
            <a:ext cx="41148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i="1">
                <a:solidFill>
                  <a:srgbClr val="0070C0"/>
                </a:solidFill>
              </a:defRPr>
            </a:pPr>
            <a:r>
              <a:t>"What parts of you don't fit the model?"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latin typeface="Arial"/>
              </a:defRPr>
            </a:pPr>
            <a:r>
              <a:t>Machine Habitus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Aft>
                <a:spcPts val="1000"/>
              </a:spcAft>
              <a:defRPr sz="1600"/>
            </a:pPr>
            <a:r>
              <a:t>The Danger: If we are unpredictable, the system is inefficient.</a:t>
            </a:r>
          </a:p>
          <a:p>
            <a:pPr>
              <a:spcAft>
                <a:spcPts val="1000"/>
              </a:spcAft>
              <a:defRPr sz="1600"/>
            </a:pPr>
            <a:r>
              <a:t>Machine Habitus: We subconsciously sort and classify ourselves to match the algorithm.</a:t>
            </a:r>
          </a:p>
          <a:p>
            <a:pPr>
              <a:spcAft>
                <a:spcPts val="1000"/>
              </a:spcAft>
              <a:defRPr sz="1600"/>
            </a:pPr>
            <a:r>
              <a:t>Conclusion: We adapt to the machine's simplicity instead of it adapting to our complexity.</a:t>
            </a:r>
          </a:p>
        </p:txBody>
      </p:sp>
      <p:pic>
        <p:nvPicPr>
          <p:cNvPr id="4" name="Picture 3" descr="slid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1371600"/>
            <a:ext cx="41148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i="1">
                <a:solidFill>
                  <a:srgbClr val="0070C0"/>
                </a:solidFill>
              </a:defRPr>
            </a:pPr>
            <a:r>
              <a:t>"Are you training the algorithm, or is it training you?"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